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2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1" r:id="rId15"/>
    <p:sldId id="26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028"/>
    <a:srgbClr val="DE0000"/>
    <a:srgbClr val="FCD90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6F516-B388-4C12-85A8-27CAA8AE0EBF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F509-D12E-4C26-92ED-9A6579D625A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177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6338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26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283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10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725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533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26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74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90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928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720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AF509-D12E-4C26-92ED-9A6579D625A9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90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498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092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208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93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104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258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8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094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9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21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E1F9C-CE3F-455E-8136-C469F13871BC}" type="datetimeFigureOut">
              <a:rPr lang="fr-FR" smtClean="0"/>
              <a:t>31/08/2020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9DF0-412B-485F-BF48-9441FF179C7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0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13" y="1252881"/>
            <a:ext cx="4620343" cy="4205665"/>
          </a:xfrm>
          <a:prstGeom prst="rect">
            <a:avLst/>
          </a:prstGeom>
          <a:effectLst>
            <a:innerShdw blurRad="419100" dist="50800" dir="16200000">
              <a:prstClr val="black">
                <a:alpha val="56000"/>
              </a:prstClr>
            </a:innerShdw>
          </a:effec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8022969" y="1118221"/>
            <a:ext cx="4389911" cy="9173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dirty="0"/>
          </a:p>
        </p:txBody>
      </p:sp>
      <p:pic>
        <p:nvPicPr>
          <p:cNvPr id="12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7"/>
          <a:stretch/>
        </p:blipFill>
        <p:spPr>
          <a:xfrm>
            <a:off x="716769" y="962139"/>
            <a:ext cx="2308058" cy="2000315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6169742" y="5479968"/>
            <a:ext cx="3835278" cy="1294363"/>
            <a:chOff x="3111335" y="4885801"/>
            <a:chExt cx="4408716" cy="135017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3111335" y="4885801"/>
              <a:ext cx="4408716" cy="13501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7" name="Image 1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5" b="9330"/>
            <a:stretch/>
          </p:blipFill>
          <p:spPr>
            <a:xfrm>
              <a:off x="3314942" y="5063196"/>
              <a:ext cx="2726314" cy="1058471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695" y="5631589"/>
            <a:ext cx="896728" cy="99112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1823970" y="5458546"/>
            <a:ext cx="3866759" cy="12943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35" y="5606473"/>
            <a:ext cx="1150071" cy="10881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03" y="5736593"/>
            <a:ext cx="1272529" cy="89109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929455" y="5584579"/>
            <a:ext cx="16387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Coordonné par : </a:t>
            </a:r>
            <a:endParaRPr lang="fr-FR" sz="700" dirty="0"/>
          </a:p>
        </p:txBody>
      </p:sp>
      <p:sp>
        <p:nvSpPr>
          <p:cNvPr id="2" name="Rectangle 1"/>
          <p:cNvSpPr/>
          <p:nvPr/>
        </p:nvSpPr>
        <p:spPr>
          <a:xfrm>
            <a:off x="3024827" y="1177466"/>
            <a:ext cx="47273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53A028"/>
                </a:solidFill>
                <a:latin typeface="Tw Cen MT" panose="020B0602020104020603" pitchFamily="34" charset="0"/>
                <a:cs typeface="Courier New" panose="02070309020205020404" pitchFamily="49" charset="0"/>
              </a:rPr>
              <a:t>TANDEM</a:t>
            </a:r>
            <a:endParaRPr lang="fr-FR" sz="9600" dirty="0">
              <a:solidFill>
                <a:srgbClr val="53A028"/>
              </a:solidFill>
              <a:latin typeface="Tw Cen MT" panose="020B0602020104020603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09781" y="2423961"/>
            <a:ext cx="516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Coopération franco-allemande pour le climat </a:t>
            </a:r>
          </a:p>
          <a:p>
            <a:r>
              <a:rPr lang="de-DE" dirty="0" smtClean="0"/>
              <a:t>Deutsch-französische Kooperation fürs Klima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9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0" y="5981853"/>
            <a:ext cx="12192000" cy="88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B5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5232" y="884220"/>
            <a:ext cx="39673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w Cen MT" panose="020B0602020104020603" pitchFamily="34" charset="0"/>
              </a:rPr>
              <a:t>Un éco-festival transfrontalier !</a:t>
            </a:r>
          </a:p>
          <a:p>
            <a:endParaRPr lang="fr-FR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Le </a:t>
            </a:r>
            <a:r>
              <a:rPr lang="fr-FR" sz="2200" b="1" dirty="0" smtClean="0"/>
              <a:t>festival « Eco 2 Rives – Grün </a:t>
            </a:r>
            <a:r>
              <a:rPr lang="fr-FR" sz="2200" b="1" dirty="0" err="1" smtClean="0"/>
              <a:t>und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grenzenlos</a:t>
            </a:r>
            <a:r>
              <a:rPr lang="fr-FR" sz="2200" b="1" dirty="0" smtClean="0"/>
              <a:t> »</a:t>
            </a:r>
            <a:r>
              <a:rPr lang="fr-FR" sz="2200" dirty="0"/>
              <a:t> </a:t>
            </a:r>
            <a:r>
              <a:rPr lang="fr-FR" sz="2200" dirty="0" smtClean="0"/>
              <a:t>organisé  par l’association Zéro Déchets Strasbourg et la ville de Kehl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proposait </a:t>
            </a:r>
            <a:r>
              <a:rPr lang="fr-FR" sz="2200" dirty="0"/>
              <a:t>des conférences et des projections pour sensibiliser sur les enjeux </a:t>
            </a:r>
            <a:r>
              <a:rPr lang="fr-FR" sz="2200" dirty="0" smtClean="0"/>
              <a:t>climatiques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8197835" y="789527"/>
            <a:ext cx="38982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Ein grenzüber-greifendes Klima-Festival  </a:t>
            </a: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prstClr val="black"/>
                </a:solidFill>
              </a:rPr>
              <a:t>D</a:t>
            </a:r>
            <a:r>
              <a:rPr lang="de-DE" sz="2200" dirty="0" smtClean="0">
                <a:solidFill>
                  <a:prstClr val="black"/>
                </a:solidFill>
              </a:rPr>
              <a:t>as Festival « Eco2Rives  – Grüne und grenzenlos » organisiert von Zero </a:t>
            </a:r>
            <a:r>
              <a:rPr lang="de-DE" sz="2200" dirty="0" err="1" smtClean="0">
                <a:solidFill>
                  <a:prstClr val="black"/>
                </a:solidFill>
              </a:rPr>
              <a:t>Waste</a:t>
            </a:r>
            <a:r>
              <a:rPr lang="de-DE" sz="2200" dirty="0" smtClean="0">
                <a:solidFill>
                  <a:prstClr val="black"/>
                </a:solidFill>
              </a:rPr>
              <a:t> Strasbourg und der  Stadt Kehl</a:t>
            </a: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</a:rPr>
              <a:t>bot Vorträge und Filmprojektionen, um gegenüber Klimathematiken zu sensibilisieren.</a:t>
            </a:r>
            <a:endParaRPr lang="de-DE" sz="2200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632" y="1088328"/>
            <a:ext cx="4063203" cy="4025926"/>
          </a:xfrm>
          <a:prstGeom prst="rect">
            <a:avLst/>
          </a:prstGeom>
        </p:spPr>
      </p:pic>
      <p:pic>
        <p:nvPicPr>
          <p:cNvPr id="7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7"/>
          <a:stretch/>
        </p:blipFill>
        <p:spPr>
          <a:xfrm flipH="1">
            <a:off x="5711239" y="5601802"/>
            <a:ext cx="1229320" cy="110273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844224" y="299445"/>
            <a:ext cx="466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latin typeface="Tw Cen MT" panose="020B0602020104020603" pitchFamily="34" charset="0"/>
              </a:rPr>
              <a:t>Strasbourg &amp; Kehl</a:t>
            </a:r>
            <a:endParaRPr lang="fr-FR" sz="3200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8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0" y="5981853"/>
            <a:ext cx="12192000" cy="88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B5D050"/>
              </a:solidFill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7"/>
          <a:stretch/>
        </p:blipFill>
        <p:spPr>
          <a:xfrm flipH="1">
            <a:off x="5343672" y="5510105"/>
            <a:ext cx="1229320" cy="110273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692706"/>
            <a:ext cx="42659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w Cen MT" panose="020B0602020104020603" pitchFamily="34" charset="0"/>
              </a:rPr>
              <a:t>Un abécédaire </a:t>
            </a:r>
            <a:r>
              <a:rPr lang="fr-FR" sz="3200" b="1" dirty="0" smtClean="0">
                <a:latin typeface="Tw Cen MT" panose="020B0602020104020603" pitchFamily="34" charset="0"/>
              </a:rPr>
              <a:t>numérique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Découverte de </a:t>
            </a:r>
            <a:r>
              <a:rPr lang="fr-FR" sz="2200" dirty="0"/>
              <a:t>l’« </a:t>
            </a:r>
            <a:r>
              <a:rPr lang="fr-FR" sz="2200" b="1" dirty="0"/>
              <a:t>Abécédaire numérique franco-allemand de la transition écologique</a:t>
            </a:r>
            <a:r>
              <a:rPr lang="fr-FR" sz="2200" dirty="0"/>
              <a:t> » réalisé par des élèves de Nancy </a:t>
            </a:r>
            <a:r>
              <a:rPr lang="fr-FR" sz="2200" dirty="0" smtClean="0"/>
              <a:t>et Karlsruhe</a:t>
            </a:r>
            <a:r>
              <a:rPr lang="fr-FR" sz="2200" dirty="0"/>
              <a:t>. </a:t>
            </a:r>
            <a:endParaRPr lang="fr-FR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Explique le lien entre quotidien et transition écologique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Objectif: </a:t>
            </a:r>
            <a:r>
              <a:rPr lang="fr-FR" sz="2200" dirty="0" smtClean="0"/>
              <a:t>susciter </a:t>
            </a:r>
            <a:r>
              <a:rPr lang="fr-FR" sz="2200" dirty="0"/>
              <a:t>l’intérêt des jeunes pour le pays partenaire et </a:t>
            </a:r>
            <a:r>
              <a:rPr lang="fr-FR" sz="2200" dirty="0" smtClean="0"/>
              <a:t>les défis environnementaux.</a:t>
            </a:r>
            <a:endParaRPr lang="fr-FR" sz="2200" dirty="0"/>
          </a:p>
        </p:txBody>
      </p:sp>
      <p:sp>
        <p:nvSpPr>
          <p:cNvPr id="10" name="Rectangle 9"/>
          <p:cNvSpPr/>
          <p:nvPr/>
        </p:nvSpPr>
        <p:spPr>
          <a:xfrm>
            <a:off x="8041574" y="833939"/>
            <a:ext cx="41504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32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Ein</a:t>
            </a:r>
            <a:r>
              <a:rPr lang="fr-FR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digitales ABC </a:t>
            </a:r>
          </a:p>
          <a:p>
            <a:pPr lvl="0"/>
            <a:endParaRPr lang="fr-FR" sz="2000" dirty="0">
              <a:solidFill>
                <a:prstClr val="black"/>
              </a:solidFill>
            </a:endParaRP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</a:rPr>
              <a:t>« deutsch-französische ABC der Energiewende », von Schülern aus Nancy und Karlsruhe zusammengestellt worden war.</a:t>
            </a: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</a:rPr>
              <a:t>thematisierte den </a:t>
            </a:r>
            <a:r>
              <a:rPr lang="de-DE" sz="2200" b="1" dirty="0" smtClean="0">
                <a:solidFill>
                  <a:prstClr val="black"/>
                </a:solidFill>
              </a:rPr>
              <a:t>Alltag im Zusammenhang mit der ökologischen Wende</a:t>
            </a: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</a:rPr>
              <a:t>Ziel</a:t>
            </a:r>
            <a:r>
              <a:rPr lang="de-DE" sz="2200" dirty="0">
                <a:solidFill>
                  <a:prstClr val="black"/>
                </a:solidFill>
              </a:rPr>
              <a:t>:</a:t>
            </a:r>
            <a:r>
              <a:rPr lang="de-DE" sz="2200" dirty="0" smtClean="0">
                <a:solidFill>
                  <a:prstClr val="black"/>
                </a:solidFill>
              </a:rPr>
              <a:t> bei den Kindern Interesse für das Partnerland als auch für die Energiewende und den Klimawandel zu wecken. </a:t>
            </a:r>
            <a:endParaRPr lang="de-DE" sz="2200" dirty="0">
              <a:solidFill>
                <a:prstClr val="black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283" y="1594981"/>
            <a:ext cx="3900245" cy="366475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090201" y="167149"/>
            <a:ext cx="25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66080" y="786846"/>
            <a:ext cx="443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latin typeface="Tw Cen MT" panose="020B0602020104020603" pitchFamily="34" charset="0"/>
              </a:rPr>
              <a:t>Nancy</a:t>
            </a:r>
            <a:endParaRPr lang="fr-FR" sz="3200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0" y="6010805"/>
            <a:ext cx="12192000" cy="88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B5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5123" y="885609"/>
            <a:ext cx="41597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w Cen MT" panose="020B0602020104020603" pitchFamily="34" charset="0"/>
              </a:rPr>
              <a:t>Un bus d’information binational</a:t>
            </a:r>
          </a:p>
          <a:p>
            <a:pPr lvl="0"/>
            <a:endParaRPr lang="fr-FR" sz="3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b="1" dirty="0" smtClean="0"/>
              <a:t>inauguration du </a:t>
            </a:r>
            <a:r>
              <a:rPr lang="fr-FR" sz="2200" b="1" dirty="0"/>
              <a:t>véhicule pédagogique</a:t>
            </a:r>
            <a:r>
              <a:rPr lang="fr-FR" sz="2200" dirty="0"/>
              <a:t> acquis en commun par les deux </a:t>
            </a:r>
            <a:r>
              <a:rPr lang="fr-FR" sz="2200" dirty="0" smtClean="0"/>
              <a:t>municipalités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Offre une consultation mobile aux citoyens des deux villes </a:t>
            </a:r>
            <a:r>
              <a:rPr lang="fr-FR" sz="2200" dirty="0"/>
              <a:t>sur la rénovation énergétique de leur habitat.</a:t>
            </a:r>
          </a:p>
        </p:txBody>
      </p:sp>
      <p:pic>
        <p:nvPicPr>
          <p:cNvPr id="10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7"/>
          <a:stretch/>
        </p:blipFill>
        <p:spPr>
          <a:xfrm>
            <a:off x="5201550" y="5348746"/>
            <a:ext cx="1272389" cy="1102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44903" y="716332"/>
            <a:ext cx="378773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Ein </a:t>
            </a:r>
            <a:r>
              <a:rPr lang="de-DE" sz="32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binationaler</a:t>
            </a:r>
            <a:r>
              <a:rPr lang="de-DE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Informationsbus</a:t>
            </a:r>
          </a:p>
          <a:p>
            <a:pPr lvl="0" algn="r"/>
            <a:endParaRPr lang="de-DE" sz="3200" dirty="0" smtClean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</a:rPr>
              <a:t>Einweihung des von </a:t>
            </a:r>
          </a:p>
          <a:p>
            <a:pPr lvl="0" algn="r"/>
            <a:r>
              <a:rPr lang="de-DE" sz="2200" dirty="0" smtClean="0">
                <a:solidFill>
                  <a:prstClr val="black"/>
                </a:solidFill>
              </a:rPr>
              <a:t>beiden Kommunen </a:t>
            </a:r>
          </a:p>
          <a:p>
            <a:pPr lvl="0" algn="r"/>
            <a:r>
              <a:rPr lang="de-DE" sz="2200" dirty="0" smtClean="0">
                <a:solidFill>
                  <a:prstClr val="black"/>
                </a:solidFill>
              </a:rPr>
              <a:t>gemeinsam angeschafften</a:t>
            </a:r>
          </a:p>
          <a:p>
            <a:pPr lvl="0" algn="r"/>
            <a:r>
              <a:rPr lang="de-DE" sz="2200" dirty="0" smtClean="0">
                <a:solidFill>
                  <a:prstClr val="black"/>
                </a:solidFill>
              </a:rPr>
              <a:t> Info-Bus </a:t>
            </a: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</a:rPr>
              <a:t>Ermöglicht Mobile Beratung der </a:t>
            </a:r>
            <a:r>
              <a:rPr lang="de-DE" sz="2200" dirty="0" err="1" smtClean="0">
                <a:solidFill>
                  <a:prstClr val="black"/>
                </a:solidFill>
              </a:rPr>
              <a:t>BuergerInnen</a:t>
            </a:r>
            <a:r>
              <a:rPr lang="de-DE" sz="2200" dirty="0" smtClean="0">
                <a:solidFill>
                  <a:prstClr val="black"/>
                </a:solidFill>
              </a:rPr>
              <a:t> beider Städte bezüglich der energetischen Renovierung ihres Zuhauses  </a:t>
            </a:r>
            <a:endParaRPr lang="de-DE" sz="2200" dirty="0">
              <a:solidFill>
                <a:prstClr val="black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667" y="1239388"/>
            <a:ext cx="4216423" cy="36119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11830" y="465366"/>
            <a:ext cx="32960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i="1" dirty="0" smtClean="0">
                <a:latin typeface="Tw Cen MT" panose="020B0602020104020603" pitchFamily="34" charset="0"/>
              </a:rPr>
              <a:t>Epernay &amp; </a:t>
            </a:r>
            <a:r>
              <a:rPr lang="fr-FR" sz="3200" i="1" dirty="0" err="1" smtClean="0">
                <a:latin typeface="Tw Cen MT" panose="020B0602020104020603" pitchFamily="34" charset="0"/>
              </a:rPr>
              <a:t>Ettlingen</a:t>
            </a:r>
            <a:endParaRPr lang="fr-FR" sz="3200" i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0" y="5981853"/>
            <a:ext cx="12192000" cy="88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B5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6284" y="530864"/>
            <a:ext cx="36231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La réparation à </a:t>
            </a:r>
            <a:r>
              <a:rPr lang="fr-FR" sz="3200" b="1" dirty="0" smtClean="0"/>
              <a:t>l’honneur</a:t>
            </a:r>
          </a:p>
          <a:p>
            <a:endParaRPr lang="fr-FR" sz="3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b="1" dirty="0" smtClean="0"/>
              <a:t>projection-débat</a:t>
            </a:r>
            <a:r>
              <a:rPr lang="fr-FR" sz="2200" dirty="0" smtClean="0"/>
              <a:t> documentaire </a:t>
            </a:r>
            <a:r>
              <a:rPr lang="fr-FR" sz="2200" dirty="0"/>
              <a:t>« </a:t>
            </a:r>
            <a:r>
              <a:rPr lang="fr-FR" sz="2200" dirty="0" err="1"/>
              <a:t>Répar’actez</a:t>
            </a:r>
            <a:r>
              <a:rPr lang="fr-FR" sz="2200" dirty="0"/>
              <a:t> plutôt que jeter </a:t>
            </a:r>
            <a:r>
              <a:rPr lang="fr-FR" sz="2200" dirty="0" smtClean="0"/>
              <a:t>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dirty="0" smtClean="0"/>
              <a:t>Mise à l’honneur du </a:t>
            </a:r>
            <a:r>
              <a:rPr lang="fr-FR" sz="2200" dirty="0" smtClean="0"/>
              <a:t>savoir-faire </a:t>
            </a:r>
            <a:r>
              <a:rPr lang="fr-FR" sz="2200" dirty="0"/>
              <a:t>des </a:t>
            </a:r>
            <a:r>
              <a:rPr lang="fr-FR" sz="2200" dirty="0" smtClean="0"/>
              <a:t>artisans de Fribourg et </a:t>
            </a:r>
            <a:r>
              <a:rPr lang="fr-FR" sz="2200" dirty="0" err="1" smtClean="0"/>
              <a:t>Besancon</a:t>
            </a:r>
            <a:r>
              <a:rPr lang="fr-FR" sz="2200" dirty="0" smtClean="0"/>
              <a:t> engagés dans le recyclage, le réemploi</a:t>
            </a:r>
            <a:r>
              <a:rPr lang="fr-FR" sz="2200" dirty="0"/>
              <a:t>, </a:t>
            </a:r>
            <a:r>
              <a:rPr lang="fr-FR" sz="2200" dirty="0" smtClean="0"/>
              <a:t>l’économie </a:t>
            </a:r>
            <a:r>
              <a:rPr lang="fr-FR" sz="2200" dirty="0"/>
              <a:t>circulaire et l’emploi local et qualifié.</a:t>
            </a:r>
          </a:p>
        </p:txBody>
      </p:sp>
      <p:pic>
        <p:nvPicPr>
          <p:cNvPr id="10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7"/>
          <a:stretch/>
        </p:blipFill>
        <p:spPr>
          <a:xfrm>
            <a:off x="5459805" y="5430485"/>
            <a:ext cx="1272389" cy="11027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3269" y="579673"/>
            <a:ext cx="39641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3200" b="1" dirty="0" smtClean="0">
                <a:solidFill>
                  <a:prstClr val="black"/>
                </a:solidFill>
              </a:rPr>
              <a:t>Reparieren zahlt sich aus</a:t>
            </a:r>
            <a:endParaRPr lang="de-DE" sz="3200" i="1" dirty="0" smtClean="0">
              <a:solidFill>
                <a:prstClr val="black"/>
              </a:solidFill>
            </a:endParaRPr>
          </a:p>
          <a:p>
            <a:pPr lvl="0"/>
            <a:endParaRPr lang="de-DE" sz="3200" dirty="0" smtClean="0">
              <a:solidFill>
                <a:prstClr val="black"/>
              </a:solidFill>
            </a:endParaRP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200" b="1" dirty="0" smtClean="0">
                <a:solidFill>
                  <a:prstClr val="black"/>
                </a:solidFill>
              </a:rPr>
              <a:t>Filmdebatte</a:t>
            </a:r>
            <a:r>
              <a:rPr lang="de-DE" sz="2200" dirty="0" smtClean="0">
                <a:solidFill>
                  <a:prstClr val="black"/>
                </a:solidFill>
              </a:rPr>
              <a:t> um die Dokumentation „</a:t>
            </a:r>
            <a:r>
              <a:rPr lang="de-DE" sz="2200" dirty="0" err="1" smtClean="0">
                <a:solidFill>
                  <a:prstClr val="black"/>
                </a:solidFill>
              </a:rPr>
              <a:t>Repar’agieren</a:t>
            </a:r>
            <a:r>
              <a:rPr lang="de-DE" sz="2200" dirty="0" smtClean="0">
                <a:solidFill>
                  <a:prstClr val="black"/>
                </a:solidFill>
              </a:rPr>
              <a:t> statt wegwerfen“ </a:t>
            </a: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prstClr val="black"/>
                </a:solidFill>
              </a:rPr>
              <a:t>Fokus auf die Handwerker Freiburgs und Besançons, die sich für Reparation, Recycling, Wiederbenutzung, Kreiswirtschaft und lokale, qualifizierte Arbeitsplätze einsetzen. </a:t>
            </a:r>
            <a:endParaRPr lang="de-DE" sz="2200" dirty="0">
              <a:solidFill>
                <a:prstClr val="black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211" y="1242971"/>
            <a:ext cx="4875468" cy="39671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79108" y="548020"/>
            <a:ext cx="1633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i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Besançon</a:t>
            </a:r>
            <a:endParaRPr lang="fr-FR" sz="3200" i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698817" y="800456"/>
            <a:ext cx="6267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de-DE" sz="200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000" smtClean="0"/>
              <a:t>19 Ideen unter 25 Einsendungen ausgewählt von einer unabhängigen Jury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000" smtClean="0"/>
              <a:t>Subventionen zwischen 600 und 6000 Euro für die ausgewählten Projekte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000" smtClean="0"/>
              <a:t>Ein Großteil der Ideen</a:t>
            </a:r>
            <a:r>
              <a:rPr lang="de-DE" sz="2000" smtClean="0"/>
              <a:t> </a:t>
            </a:r>
            <a:r>
              <a:rPr lang="de-DE" sz="2000" smtClean="0"/>
              <a:t>eingesendet von deutsch-französischen Partnerschaften</a:t>
            </a:r>
            <a:r>
              <a:rPr lang="de-DE" sz="2000" smtClean="0"/>
              <a:t>, davon 6 TANDEM-Binome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000" smtClean="0"/>
              <a:t>Teilnahme an der Woche von Bürgerinnen, Firmen, Händlerinnen,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DE" sz="2000" smtClean="0"/>
              <a:t>Eine weitere Energiewendewoche angesetzt für Januar 2021 um die Akzeptanz der Energiewende in Deutschland und Frankreich weiter zu fördern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 smtClean="0"/>
          </a:p>
        </p:txBody>
      </p:sp>
      <p:sp>
        <p:nvSpPr>
          <p:cNvPr id="8" name="Rectángulo 3"/>
          <p:cNvSpPr/>
          <p:nvPr/>
        </p:nvSpPr>
        <p:spPr>
          <a:xfrm>
            <a:off x="0" y="5981853"/>
            <a:ext cx="12192000" cy="88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B5D050"/>
              </a:solidFill>
            </a:endParaRPr>
          </a:p>
        </p:txBody>
      </p:sp>
      <p:pic>
        <p:nvPicPr>
          <p:cNvPr id="6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7"/>
          <a:stretch/>
        </p:blipFill>
        <p:spPr>
          <a:xfrm flipH="1">
            <a:off x="10928413" y="5265846"/>
            <a:ext cx="1199408" cy="110273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37985" y="993691"/>
            <a:ext cx="5360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19 idées choisis parmi 25 propositions par un jury indépendant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Des subventions entre 600 et 6000 Euro pour les projets choisis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Une majorité des idées soumises par des partenariats franco-allemands, dont 6 binômes TANDEM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Participation à la semaine des </a:t>
            </a:r>
            <a:r>
              <a:rPr lang="fr-FR" sz="2000" dirty="0" err="1" smtClean="0"/>
              <a:t>citoyen.ne.s</a:t>
            </a:r>
            <a:r>
              <a:rPr lang="fr-FR" sz="2000" dirty="0"/>
              <a:t>, entreprises, </a:t>
            </a:r>
            <a:r>
              <a:rPr lang="fr-FR" sz="2000" dirty="0" err="1" smtClean="0"/>
              <a:t>commerçant.e.s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Une nouvelle édition prévue pour janvier 2021 pour accroître davantage l’acceptation de la transition énergétique en France et en Allemagne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622320" y="408916"/>
            <a:ext cx="5076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w Cen MT" panose="020B0602020104020603" pitchFamily="34" charset="0"/>
              </a:rPr>
              <a:t>Le concours d’idées </a:t>
            </a:r>
            <a:endParaRPr lang="fr-FR" sz="3200" b="1" dirty="0">
              <a:latin typeface="Tw Cen MT" panose="020B06020201040206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0" y="408915"/>
            <a:ext cx="3831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2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Der </a:t>
            </a:r>
            <a:r>
              <a:rPr lang="fr-FR" sz="3200" b="1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Ideenwettbewerb</a:t>
            </a:r>
            <a:endParaRPr lang="fr-FR" sz="3200" b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6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0" y="6026962"/>
            <a:ext cx="12192000" cy="88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B5D05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 flipH="1">
            <a:off x="879182" y="1959799"/>
            <a:ext cx="3942611" cy="816664"/>
          </a:xfrm>
          <a:prstGeom prst="wedgeRoundRectCallout">
            <a:avLst>
              <a:gd name="adj1" fmla="val -48360"/>
              <a:gd name="adj2" fmla="val 12127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Tw Cen MT" panose="020B0602020104020603" pitchFamily="34" charset="0"/>
                <a:cs typeface="Courier New" panose="02070309020205020404" pitchFamily="49" charset="0"/>
              </a:rPr>
              <a:t>… Et à l’année prochaine </a:t>
            </a:r>
            <a:r>
              <a:rPr lang="fr-FR" sz="2400" dirty="0" smtClean="0">
                <a:solidFill>
                  <a:schemeClr val="tx1"/>
                </a:solidFill>
                <a:latin typeface="Tw Cen MT" panose="020B0602020104020603" pitchFamily="34" charset="0"/>
                <a:cs typeface="Courier New" panose="02070309020205020404" pitchFamily="49" charset="0"/>
              </a:rPr>
              <a:t>?!</a:t>
            </a:r>
            <a:endParaRPr lang="fr-FR" sz="2400" dirty="0">
              <a:solidFill>
                <a:schemeClr val="tx1"/>
              </a:solidFill>
              <a:latin typeface="Tw Cen MT" panose="020B0602020104020603" pitchFamily="34" charset="0"/>
              <a:cs typeface="Courier New" panose="02070309020205020404" pitchFamily="49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2160765" y="615872"/>
            <a:ext cx="1050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Pour en savoir plus, </a:t>
            </a:r>
            <a:endParaRPr lang="fr-FR" sz="2400" dirty="0" smtClean="0"/>
          </a:p>
          <a:p>
            <a:pPr algn="ctr"/>
            <a:r>
              <a:rPr lang="fr-FR" sz="2400" dirty="0" smtClean="0"/>
              <a:t>consultez </a:t>
            </a:r>
            <a:r>
              <a:rPr lang="fr-FR" sz="2400" dirty="0"/>
              <a:t>le </a:t>
            </a:r>
            <a:r>
              <a:rPr lang="fr-FR" sz="2400" b="1" dirty="0"/>
              <a:t>site </a:t>
            </a:r>
            <a:r>
              <a:rPr lang="fr-FR" sz="2400" b="1" dirty="0" smtClean="0"/>
              <a:t>Internet</a:t>
            </a:r>
            <a:r>
              <a:rPr lang="fr-FR" sz="2400" dirty="0" smtClean="0"/>
              <a:t> du projet TANDEM</a:t>
            </a:r>
          </a:p>
          <a:p>
            <a:pPr algn="ctr"/>
            <a:r>
              <a:rPr lang="fr-FR" sz="2400" dirty="0" smtClean="0"/>
              <a:t>http://ville-tandem.fr</a:t>
            </a:r>
          </a:p>
        </p:txBody>
      </p:sp>
      <p:pic>
        <p:nvPicPr>
          <p:cNvPr id="10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7"/>
          <a:stretch/>
        </p:blipFill>
        <p:spPr>
          <a:xfrm>
            <a:off x="5074064" y="3037260"/>
            <a:ext cx="1812366" cy="1682955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7375162" y="5116701"/>
            <a:ext cx="3756346" cy="1127156"/>
            <a:chOff x="3111335" y="4885801"/>
            <a:chExt cx="4408716" cy="1350172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111335" y="4885801"/>
              <a:ext cx="4408716" cy="13501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5" b="9330"/>
            <a:stretch/>
          </p:blipFill>
          <p:spPr>
            <a:xfrm>
              <a:off x="3271285" y="4904509"/>
              <a:ext cx="2138792" cy="1282535"/>
            </a:xfrm>
            <a:prstGeom prst="rect">
              <a:avLst/>
            </a:prstGeom>
          </p:spPr>
        </p:pic>
        <p:pic>
          <p:nvPicPr>
            <p:cNvPr id="12" name="Image 11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735" y="5034958"/>
              <a:ext cx="1818640" cy="647065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5821724" y="6149845"/>
            <a:ext cx="1215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</a:rPr>
              <a:t>mars 2020</a:t>
            </a:r>
            <a:endParaRPr lang="fr-FR" sz="1400" i="1" dirty="0">
              <a:solidFill>
                <a:schemeClr val="bg1"/>
              </a:solidFill>
            </a:endParaRPr>
          </a:p>
        </p:txBody>
      </p:sp>
      <p:sp useBgFill="1">
        <p:nvSpPr>
          <p:cNvPr id="14" name="Rectangle à coins arrondis 13"/>
          <p:cNvSpPr/>
          <p:nvPr/>
        </p:nvSpPr>
        <p:spPr>
          <a:xfrm>
            <a:off x="1229193" y="4916858"/>
            <a:ext cx="3844871" cy="12654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8" b="20466"/>
          <a:stretch/>
        </p:blipFill>
        <p:spPr>
          <a:xfrm>
            <a:off x="3402273" y="5299444"/>
            <a:ext cx="1268902" cy="83056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00" y="5273138"/>
            <a:ext cx="982788" cy="92987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365457" y="5141345"/>
            <a:ext cx="16339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Coordonné par</a:t>
            </a:r>
            <a:endParaRPr lang="fr-FR" sz="7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896821" y="575025"/>
            <a:ext cx="471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Um </a:t>
            </a:r>
            <a:r>
              <a:rPr lang="fr-FR" sz="2400" dirty="0" err="1" smtClean="0"/>
              <a:t>mehr</a:t>
            </a:r>
            <a:r>
              <a:rPr lang="fr-FR" sz="2400" dirty="0" smtClean="0"/>
              <a:t> </a:t>
            </a:r>
            <a:r>
              <a:rPr lang="fr-FR" sz="2400" dirty="0" err="1" smtClean="0"/>
              <a:t>zu</a:t>
            </a:r>
            <a:r>
              <a:rPr lang="fr-FR" sz="2400" dirty="0" smtClean="0"/>
              <a:t> </a:t>
            </a:r>
            <a:r>
              <a:rPr lang="fr-FR" sz="2400" dirty="0" err="1" smtClean="0"/>
              <a:t>erfahren</a:t>
            </a:r>
            <a:r>
              <a:rPr lang="fr-FR" sz="2400" dirty="0" smtClean="0"/>
              <a:t>, </a:t>
            </a:r>
            <a:r>
              <a:rPr lang="fr-FR" sz="2400" dirty="0" err="1" smtClean="0"/>
              <a:t>besuchen</a:t>
            </a:r>
            <a:r>
              <a:rPr lang="fr-FR" sz="2400" dirty="0" smtClean="0"/>
              <a:t> </a:t>
            </a:r>
            <a:r>
              <a:rPr lang="fr-FR" sz="2400" dirty="0" err="1" smtClean="0"/>
              <a:t>sie</a:t>
            </a:r>
            <a:r>
              <a:rPr lang="fr-FR" sz="2400" dirty="0" smtClean="0"/>
              <a:t> </a:t>
            </a:r>
            <a:r>
              <a:rPr lang="fr-FR" sz="2400" dirty="0" err="1" smtClean="0"/>
              <a:t>unsere</a:t>
            </a:r>
            <a:r>
              <a:rPr lang="fr-FR" sz="2400" dirty="0" smtClean="0"/>
              <a:t> TANDEM-</a:t>
            </a:r>
            <a:r>
              <a:rPr lang="fr-FR" sz="2400" dirty="0" err="1" smtClean="0"/>
              <a:t>Webseite</a:t>
            </a:r>
            <a:endParaRPr lang="fr-FR" sz="2400" dirty="0" smtClean="0"/>
          </a:p>
          <a:p>
            <a:pPr algn="ctr"/>
            <a:r>
              <a:rPr lang="fr-FR" sz="2400" dirty="0"/>
              <a:t>https://tandem-staedte.eu/</a:t>
            </a:r>
            <a:endParaRPr lang="fr-FR" sz="2400" dirty="0" smtClean="0"/>
          </a:p>
        </p:txBody>
      </p:sp>
      <p:sp>
        <p:nvSpPr>
          <p:cNvPr id="19" name="Rectangle à coins arrondis 18"/>
          <p:cNvSpPr/>
          <p:nvPr/>
        </p:nvSpPr>
        <p:spPr>
          <a:xfrm>
            <a:off x="7188897" y="2018398"/>
            <a:ext cx="3942611" cy="816664"/>
          </a:xfrm>
          <a:prstGeom prst="wedgeRoundRectCallout">
            <a:avLst>
              <a:gd name="adj1" fmla="val -48360"/>
              <a:gd name="adj2" fmla="val 12127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latin typeface="Tw Cen MT" panose="020B0602020104020603" pitchFamily="34" charset="0"/>
                <a:cs typeface="Courier New" panose="02070309020205020404" pitchFamily="49" charset="0"/>
              </a:rPr>
              <a:t>… Und nächstes Jahr?</a:t>
            </a:r>
            <a:endParaRPr lang="de-DE" sz="2400" dirty="0">
              <a:solidFill>
                <a:schemeClr val="tx1"/>
              </a:solidFill>
              <a:latin typeface="Tw Cen MT" panose="020B0602020104020603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06936" y="923637"/>
            <a:ext cx="47593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Promouvoir la transition énergétique conjointement en France et en Allemagne</a:t>
            </a:r>
          </a:p>
          <a:p>
            <a:pPr algn="r"/>
            <a:endParaRPr lang="fr-FR" sz="2600" dirty="0">
              <a:latin typeface="Tw Cen MT" panose="020B0602020104020603" pitchFamily="34" charset="0"/>
            </a:endParaRPr>
          </a:p>
          <a:p>
            <a:pPr algn="r"/>
            <a:endParaRPr lang="fr-FR" sz="2600" dirty="0" smtClean="0">
              <a:latin typeface="Tw Cen MT" panose="020B06020201040206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83786" y="1040227"/>
            <a:ext cx="52082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Gemeinsam die Energiewende in Deutschland und Frankreich fördern </a:t>
            </a:r>
          </a:p>
          <a:p>
            <a:endParaRPr lang="de-D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72005" y="2540095"/>
            <a:ext cx="43797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Echanger des expériences</a:t>
            </a:r>
            <a:endParaRPr lang="fr-FR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18941" y="2593653"/>
            <a:ext cx="34440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Erfahrungen austauschen</a:t>
            </a:r>
            <a:endParaRPr lang="de-D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5521" y="3687000"/>
            <a:ext cx="346620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r-FR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Former des Partenariats</a:t>
            </a:r>
            <a:endParaRPr lang="fr-FR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83494" y="3687000"/>
            <a:ext cx="32768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de-D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Partnerschaften bilden</a:t>
            </a:r>
            <a:endParaRPr lang="de-D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217268" y="4846852"/>
            <a:ext cx="37375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Mettre en place des projets communs</a:t>
            </a:r>
            <a:endParaRPr lang="fr-FR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71235" y="4846852"/>
            <a:ext cx="31867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6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Gemeinsame Projekte realisieren</a:t>
            </a:r>
            <a:endParaRPr lang="de-DE" sz="2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125" y="901724"/>
            <a:ext cx="916196" cy="123053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66" y="2332889"/>
            <a:ext cx="1230321" cy="105365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144" y="3587638"/>
            <a:ext cx="1087228" cy="69116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651" y="4632199"/>
            <a:ext cx="2236584" cy="1219249"/>
          </a:xfrm>
          <a:prstGeom prst="rect">
            <a:avLst/>
          </a:prstGeom>
        </p:spPr>
      </p:pic>
      <p:pic>
        <p:nvPicPr>
          <p:cNvPr id="37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018" y="3508529"/>
            <a:ext cx="3403954" cy="3098448"/>
          </a:xfrm>
          <a:prstGeom prst="rect">
            <a:avLst/>
          </a:prstGeom>
          <a:effectLst>
            <a:innerShdw blurRad="419100" dist="50800" dir="16200000">
              <a:prstClr val="black">
                <a:alpha val="56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813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49977"/>
            <a:ext cx="4781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>
              <a:solidFill>
                <a:srgbClr val="53A028"/>
              </a:solidFill>
              <a:latin typeface="Tw Cen MT" panose="020B0602020104020603" pitchFamily="34" charset="0"/>
            </a:endParaRPr>
          </a:p>
          <a:p>
            <a:r>
              <a:rPr lang="fr-FR" sz="2000" dirty="0">
                <a:solidFill>
                  <a:srgbClr val="53A028"/>
                </a:solidFill>
                <a:latin typeface="Tw Cen MT" panose="020B0602020104020603" pitchFamily="34" charset="0"/>
              </a:rPr>
              <a:t>Les réseaux européens de villes </a:t>
            </a:r>
            <a:r>
              <a:rPr lang="fr-FR" sz="2000" dirty="0" err="1">
                <a:solidFill>
                  <a:srgbClr val="53A028"/>
                </a:solidFill>
                <a:latin typeface="Tw Cen MT" panose="020B0602020104020603" pitchFamily="34" charset="0"/>
              </a:rPr>
              <a:t>Energy</a:t>
            </a:r>
            <a:r>
              <a:rPr lang="fr-FR" sz="2000" dirty="0">
                <a:solidFill>
                  <a:srgbClr val="53A028"/>
                </a:solidFill>
                <a:latin typeface="Tw Cen MT" panose="020B0602020104020603" pitchFamily="34" charset="0"/>
              </a:rPr>
              <a:t> </a:t>
            </a:r>
            <a:r>
              <a:rPr lang="fr-FR" sz="2000" dirty="0" err="1">
                <a:solidFill>
                  <a:srgbClr val="53A028"/>
                </a:solidFill>
                <a:latin typeface="Tw Cen MT" panose="020B0602020104020603" pitchFamily="34" charset="0"/>
              </a:rPr>
              <a:t>Cities</a:t>
            </a:r>
            <a:r>
              <a:rPr lang="fr-FR" sz="2000" dirty="0">
                <a:solidFill>
                  <a:srgbClr val="53A028"/>
                </a:solidFill>
                <a:latin typeface="Tw Cen MT" panose="020B0602020104020603" pitchFamily="34" charset="0"/>
              </a:rPr>
              <a:t> et Climate Alliance coordonnent ce projet depuis 2014 dans le but de faire avancer les politiques énergie-climat en France, Allemagne et Europe. Avec le soutien du BMU et de l’ADEME</a:t>
            </a:r>
            <a:r>
              <a:rPr lang="fr-FR" sz="2000" dirty="0">
                <a:solidFill>
                  <a:srgbClr val="53A028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5744" y="2426975"/>
            <a:ext cx="55985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2000" dirty="0" smtClean="0">
                <a:solidFill>
                  <a:srgbClr val="53A028"/>
                </a:solidFill>
                <a:latin typeface="Tw Cen MT" panose="020B0602020104020603" pitchFamily="34" charset="0"/>
              </a:rPr>
              <a:t>Die europäischen Städtenetzwerke Energie Cities und das Klima-Bündnis koordinieren das TANDEM-Projekt seit 2014, um Fortschritte in der deutschen, französischen und europäischen Klimapolitik anzustoßen.</a:t>
            </a:r>
          </a:p>
          <a:p>
            <a:pPr lvl="0" algn="r"/>
            <a:r>
              <a:rPr lang="de-DE" sz="2000" dirty="0" smtClean="0">
                <a:solidFill>
                  <a:srgbClr val="53A028"/>
                </a:solidFill>
                <a:latin typeface="Tw Cen MT" panose="020B0602020104020603" pitchFamily="34" charset="0"/>
              </a:rPr>
              <a:t>Mit Unterstützung des BMU und ADEME</a:t>
            </a:r>
            <a:r>
              <a:rPr lang="de-DE" sz="2000" dirty="0" smtClean="0">
                <a:solidFill>
                  <a:srgbClr val="53A028"/>
                </a:solidFill>
              </a:rPr>
              <a:t>.</a:t>
            </a:r>
            <a:endParaRPr lang="de-DE" sz="2000" dirty="0">
              <a:solidFill>
                <a:srgbClr val="53A028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023703" y="4381665"/>
            <a:ext cx="5497190" cy="2116104"/>
            <a:chOff x="3111335" y="4885801"/>
            <a:chExt cx="4408716" cy="1350172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3111335" y="4885801"/>
              <a:ext cx="4408716" cy="13501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7" name="Image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5" b="9330"/>
            <a:stretch/>
          </p:blipFill>
          <p:spPr>
            <a:xfrm>
              <a:off x="3314942" y="5063196"/>
              <a:ext cx="2726314" cy="1058471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996" y="4659693"/>
            <a:ext cx="1666277" cy="18416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03" y="198117"/>
            <a:ext cx="2158876" cy="20426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42" y="396234"/>
            <a:ext cx="2351151" cy="164640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73198" y="5584580"/>
            <a:ext cx="17471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: 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39362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"/>
          <p:cNvSpPr/>
          <p:nvPr/>
        </p:nvSpPr>
        <p:spPr>
          <a:xfrm>
            <a:off x="-1" y="5990230"/>
            <a:ext cx="12192000" cy="88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B5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90377" y="1390601"/>
            <a:ext cx="336291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2000" b="1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r-FR" sz="2200" dirty="0" smtClean="0"/>
              <a:t>des voyages d’étude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r-FR" sz="2200" dirty="0" smtClean="0"/>
              <a:t>des ateliers thématiques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r-FR" sz="2200" dirty="0" smtClean="0"/>
              <a:t>des webinaires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r-FR" sz="2200" dirty="0" smtClean="0"/>
              <a:t>des échanges scolaires et de personnels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r-FR" sz="2200" dirty="0" smtClean="0"/>
              <a:t> des projets communs</a:t>
            </a:r>
            <a:endParaRPr lang="fr-FR" sz="2000" dirty="0"/>
          </a:p>
          <a:p>
            <a:pPr algn="r"/>
            <a:endParaRPr lang="fr-FR" sz="2400" b="1" dirty="0" smtClean="0">
              <a:solidFill>
                <a:srgbClr val="53A028"/>
              </a:solidFill>
              <a:latin typeface="Tw Cen MT" panose="020B0602020104020603" pitchFamily="34" charset="0"/>
            </a:endParaRPr>
          </a:p>
          <a:p>
            <a:pPr algn="r"/>
            <a:r>
              <a:rPr lang="fr-FR" sz="2400" b="1" dirty="0" smtClean="0">
                <a:solidFill>
                  <a:srgbClr val="53A028"/>
                </a:solidFill>
                <a:latin typeface="Tw Cen MT" panose="020B0602020104020603" pitchFamily="34" charset="0"/>
              </a:rPr>
              <a:t>l’objectif  2020: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53A028"/>
                </a:solidFill>
                <a:latin typeface="Tw Cen MT" panose="020B0602020104020603" pitchFamily="34" charset="0"/>
              </a:rPr>
              <a:t>l’autonomie des TANDEMS existants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53A028"/>
                </a:solidFill>
                <a:latin typeface="Tw Cen MT" panose="020B0602020104020603" pitchFamily="34" charset="0"/>
              </a:rPr>
              <a:t>Création de nouveaux binômes</a:t>
            </a:r>
            <a:endParaRPr lang="fr-FR" sz="2400" dirty="0">
              <a:solidFill>
                <a:srgbClr val="53A028"/>
              </a:solidFill>
              <a:latin typeface="Tw Cen MT" panose="020B0602020104020603" pitchFamily="34" charset="0"/>
            </a:endParaRPr>
          </a:p>
        </p:txBody>
      </p:sp>
      <p:pic>
        <p:nvPicPr>
          <p:cNvPr id="11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7"/>
          <a:stretch/>
        </p:blipFill>
        <p:spPr>
          <a:xfrm>
            <a:off x="5512672" y="5571395"/>
            <a:ext cx="1062342" cy="9206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91913" y="138519"/>
            <a:ext cx="3764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dirty="0">
                <a:solidFill>
                  <a:schemeClr val="accent6"/>
                </a:solidFill>
                <a:latin typeface="Tw Cen MT" panose="020B0602020104020603" pitchFamily="34" charset="0"/>
              </a:rPr>
              <a:t>Déjà 9 binômes franco-allemand </a:t>
            </a:r>
            <a:r>
              <a:rPr lang="fr-F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actifs!  </a:t>
            </a:r>
            <a:endParaRPr lang="fr-FR" sz="32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98478" y="138519"/>
            <a:ext cx="3522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Schon 9 aktive deutsch-französische Paare!</a:t>
            </a:r>
            <a:endParaRPr lang="de-DE" sz="3200" dirty="0">
              <a:solidFill>
                <a:schemeClr val="accent6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755" y="569649"/>
            <a:ext cx="1618532" cy="15590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438" y="505224"/>
            <a:ext cx="1715262" cy="15884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035" y="489249"/>
            <a:ext cx="1661774" cy="16204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911" y="2168237"/>
            <a:ext cx="1664219" cy="15868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7178" y="2139754"/>
            <a:ext cx="1690324" cy="158695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5814" y="2161742"/>
            <a:ext cx="1695661" cy="158297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4250" y="3820791"/>
            <a:ext cx="1633880" cy="1616801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8180" y="3772791"/>
            <a:ext cx="1690520" cy="159107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6316" y="3828150"/>
            <a:ext cx="1717458" cy="160944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815146" y="1704492"/>
            <a:ext cx="31143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Studienreisen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Themenworkshops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Online Seminare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Personal- und Schüleraustausche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Gemeinsame Projekte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8815146" y="4092751"/>
            <a:ext cx="31143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400" b="1" dirty="0" smtClean="0">
                <a:solidFill>
                  <a:srgbClr val="53A028"/>
                </a:solidFill>
                <a:latin typeface="Tw Cen MT" panose="020B0602020104020603" pitchFamily="34" charset="0"/>
              </a:rPr>
              <a:t>    Ziel  2020: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53A028"/>
                </a:solidFill>
                <a:latin typeface="Tw Cen MT" panose="020B0602020104020603" pitchFamily="34" charset="0"/>
              </a:rPr>
              <a:t>Autonomie der existierenden Paare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rgbClr val="53A028"/>
                </a:solidFill>
                <a:latin typeface="Tw Cen MT" panose="020B0602020104020603" pitchFamily="34" charset="0"/>
              </a:rPr>
              <a:t>Bildung neuer Binome</a:t>
            </a:r>
            <a:endParaRPr lang="de-DE" sz="2400" dirty="0">
              <a:solidFill>
                <a:srgbClr val="53A028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-1" y="5990230"/>
            <a:ext cx="12192000" cy="88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B5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9318" y="1213876"/>
            <a:ext cx="48811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w Cen MT" panose="020B0602020104020603" pitchFamily="34" charset="0"/>
              </a:rPr>
              <a:t>Des </a:t>
            </a:r>
            <a:r>
              <a:rPr lang="fr-FR" sz="3200" b="1" dirty="0" smtClean="0">
                <a:latin typeface="Tw Cen MT" panose="020B0602020104020603" pitchFamily="34" charset="0"/>
              </a:rPr>
              <a:t>échanges d’expériences </a:t>
            </a:r>
            <a:r>
              <a:rPr lang="fr-FR" sz="3200" dirty="0" smtClean="0">
                <a:latin typeface="Tw Cen MT" panose="020B0602020104020603" pitchFamily="34" charset="0"/>
              </a:rPr>
              <a:t>sur</a:t>
            </a:r>
            <a:endParaRPr lang="fr-FR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Rénovation des bâtiments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Economies d’énergie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Energies renouvelables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Eco-quartiers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Production locale d’énergie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Plans Climat et Agenda 21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/>
              <a:t>T</a:t>
            </a:r>
            <a:r>
              <a:rPr lang="fr-FR" sz="2000" dirty="0" smtClean="0"/>
              <a:t>ransition dans les transports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dirty="0" smtClean="0"/>
              <a:t>Adaptation au changement climatique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 rot="21350345">
            <a:off x="7339129" y="4920144"/>
            <a:ext cx="3644025" cy="912402"/>
          </a:xfrm>
          <a:prstGeom prst="wedgeRoundRectCallout">
            <a:avLst>
              <a:gd name="adj1" fmla="val -58551"/>
              <a:gd name="adj2" fmla="val 5256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Und</a:t>
            </a:r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viele</a:t>
            </a:r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andere</a:t>
            </a:r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 </a:t>
            </a:r>
            <a:r>
              <a:rPr lang="fr-FR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Themen</a:t>
            </a:r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!</a:t>
            </a:r>
            <a:endParaRPr lang="fr-F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ea typeface="Adobe Kaiti Std R" panose="02020400000000000000" pitchFamily="18" charset="-128"/>
              <a:cs typeface="Courier New" panose="02070309020205020404" pitchFamily="49" charset="0"/>
            </a:endParaRPr>
          </a:p>
        </p:txBody>
      </p:sp>
      <p:pic>
        <p:nvPicPr>
          <p:cNvPr id="11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7"/>
          <a:stretch/>
        </p:blipFill>
        <p:spPr>
          <a:xfrm>
            <a:off x="5431026" y="5486172"/>
            <a:ext cx="1272389" cy="11027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314" y="419353"/>
            <a:ext cx="4270041" cy="41611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50925" y="1213875"/>
            <a:ext cx="488116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dirty="0" smtClean="0">
                <a:latin typeface="Tw Cen MT" panose="020B0602020104020603" pitchFamily="34" charset="0"/>
              </a:rPr>
              <a:t>Erfahrungs-</a:t>
            </a:r>
          </a:p>
          <a:p>
            <a:pPr algn="r"/>
            <a:r>
              <a:rPr lang="de-DE" sz="3200" b="1" dirty="0" err="1" smtClean="0">
                <a:latin typeface="Tw Cen MT" panose="020B0602020104020603" pitchFamily="34" charset="0"/>
              </a:rPr>
              <a:t>austausch</a:t>
            </a:r>
            <a:r>
              <a:rPr lang="de-DE" sz="3200" b="1" dirty="0" smtClean="0">
                <a:latin typeface="Tw Cen MT" panose="020B0602020104020603" pitchFamily="34" charset="0"/>
              </a:rPr>
              <a:t> </a:t>
            </a:r>
            <a:r>
              <a:rPr lang="de-DE" sz="3200" dirty="0" smtClean="0">
                <a:latin typeface="Tw Cen MT" panose="020B0602020104020603" pitchFamily="34" charset="0"/>
              </a:rPr>
              <a:t>über</a:t>
            </a:r>
            <a:endParaRPr lang="de-DE" sz="3200" dirty="0" smtClean="0"/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000" dirty="0" smtClean="0"/>
              <a:t>Gebäuderenovierung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000" dirty="0" smtClean="0"/>
              <a:t>Energiesparen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000" dirty="0" smtClean="0"/>
              <a:t>Erneuerbare Energien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000" dirty="0" smtClean="0"/>
              <a:t>Eco-Viertel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000" dirty="0" smtClean="0"/>
              <a:t>Lokale Energieproduktion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000" dirty="0" smtClean="0"/>
              <a:t>Plan </a:t>
            </a:r>
            <a:r>
              <a:rPr lang="de-DE" sz="2000" dirty="0" err="1" smtClean="0"/>
              <a:t>Climat</a:t>
            </a:r>
            <a:r>
              <a:rPr lang="de-DE" sz="2000" dirty="0" smtClean="0"/>
              <a:t> und Agenda 21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000" dirty="0" smtClean="0"/>
              <a:t>Verkehrswende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000" dirty="0" smtClean="0"/>
              <a:t>Anpassung an den Klimawandel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endParaRPr lang="de-DE" sz="2000" dirty="0" smtClean="0"/>
          </a:p>
          <a:p>
            <a:endParaRPr lang="de-DE" dirty="0"/>
          </a:p>
        </p:txBody>
      </p:sp>
      <p:sp>
        <p:nvSpPr>
          <p:cNvPr id="9" name="Rectangle à coins arrondis 8"/>
          <p:cNvSpPr/>
          <p:nvPr/>
        </p:nvSpPr>
        <p:spPr>
          <a:xfrm rot="249655" flipH="1">
            <a:off x="1151287" y="4994139"/>
            <a:ext cx="3644025" cy="912402"/>
          </a:xfrm>
          <a:prstGeom prst="wedgeRoundRectCallout">
            <a:avLst>
              <a:gd name="adj1" fmla="val -58551"/>
              <a:gd name="adj2" fmla="val 5256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Et beaucoup d’autres sujets !</a:t>
            </a:r>
            <a:endParaRPr lang="fr-F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  <a:ea typeface="Adobe Kaiti Std R" panose="02020400000000000000" pitchFamily="18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0" y="5976647"/>
            <a:ext cx="12192000" cy="88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B5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2849" y="1660597"/>
            <a:ext cx="511826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De </a:t>
            </a:r>
            <a:r>
              <a:rPr lang="fr-FR" sz="2000" dirty="0"/>
              <a:t>la richesse </a:t>
            </a:r>
            <a:r>
              <a:rPr lang="fr-FR" sz="2000" dirty="0" smtClean="0"/>
              <a:t>des échanges entre binômes TANDEM est </a:t>
            </a:r>
            <a:r>
              <a:rPr lang="fr-FR" sz="2000" dirty="0"/>
              <a:t>née l’idée d’organiser un </a:t>
            </a:r>
            <a:r>
              <a:rPr lang="fr-FR" sz="2000" b="1" dirty="0"/>
              <a:t>événement à grande échelle</a:t>
            </a:r>
            <a:r>
              <a:rPr lang="fr-FR" sz="2000" dirty="0"/>
              <a:t> et </a:t>
            </a:r>
            <a:r>
              <a:rPr lang="fr-FR" sz="2000" b="1" dirty="0"/>
              <a:t>à destination du grand public</a:t>
            </a:r>
            <a:r>
              <a:rPr lang="fr-FR" sz="2000" dirty="0"/>
              <a:t> sur la coopération franco-allemande au niveau local. </a:t>
            </a:r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La première édition a eu lieu </a:t>
            </a:r>
            <a:r>
              <a:rPr lang="fr-FR" sz="2000" dirty="0"/>
              <a:t>d</a:t>
            </a:r>
            <a:r>
              <a:rPr lang="fr-FR" sz="2000" dirty="0" smtClean="0"/>
              <a:t>u 17 au 27 janvier 2019 : plus de 100 collectivités, associations, agences de l’énergie de France et d’Allemagne ont organisé des actions pour mobiliser le grand public autour de la transition énergétique. </a:t>
            </a:r>
            <a:endParaRPr lang="fr-FR" sz="2000" dirty="0" smtClean="0"/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/>
              <a:t>La deuxième édition aura lieu en 2021!</a:t>
            </a:r>
            <a:endParaRPr lang="fr-FR" sz="2000" b="1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22849" y="429491"/>
            <a:ext cx="60156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w Cen MT" panose="020B0602020104020603" pitchFamily="34" charset="0"/>
              </a:rPr>
              <a:t>Semaine franco-allemande de la transition </a:t>
            </a:r>
            <a:r>
              <a:rPr lang="fr-FR" sz="2800" b="1" dirty="0" smtClean="0">
                <a:latin typeface="Tw Cen MT" panose="020B0602020104020603" pitchFamily="34" charset="0"/>
              </a:rPr>
              <a:t>énergétique</a:t>
            </a: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724742" y="44907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de-DE" sz="2800" b="1" dirty="0" smtClean="0">
                <a:latin typeface="Tw Cen MT" panose="020B0602020104020603" pitchFamily="34" charset="0"/>
              </a:rPr>
              <a:t>Die deutsch-französische </a:t>
            </a:r>
          </a:p>
          <a:p>
            <a:pPr algn="r"/>
            <a:r>
              <a:rPr lang="de-DE" sz="2800" b="1" dirty="0" smtClean="0">
                <a:latin typeface="Tw Cen MT" panose="020B0602020104020603" pitchFamily="34" charset="0"/>
              </a:rPr>
              <a:t>Energiewendewoche</a:t>
            </a:r>
            <a:endParaRPr lang="de-DE" sz="2800" b="1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4742" y="166059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de-DE" sz="2000" dirty="0" smtClean="0"/>
              <a:t>Aus dem fruchtbaren Austausch unter TANDEM wurde die Ideen geboren, ein an die breite Öffentlichkeit gerichtetes Event über die deutsch-französische Kooperation auf lokaler Ebene zu organisieren.</a:t>
            </a:r>
          </a:p>
          <a:p>
            <a:pPr algn="just"/>
            <a:endParaRPr lang="de-DE" sz="2000" dirty="0" smtClean="0"/>
          </a:p>
          <a:p>
            <a:pPr algn="just"/>
            <a:r>
              <a:rPr lang="de-DE" sz="2000" dirty="0" smtClean="0"/>
              <a:t>An der ersten Auflage vom 17 bis 27 Januar 2019 nahmen mehr als 100 Gemeinden, Vereine und Energieagenturen teil, die öffentlichkeitswirksame Aktionen rund um die Energiewende organisiert haben.</a:t>
            </a:r>
          </a:p>
          <a:p>
            <a:pPr algn="just"/>
            <a:endParaRPr lang="de-DE" sz="2000" dirty="0" smtClean="0"/>
          </a:p>
          <a:p>
            <a:pPr algn="just"/>
            <a:endParaRPr lang="de-DE" sz="2000" dirty="0" smtClean="0"/>
          </a:p>
          <a:p>
            <a:pPr algn="just"/>
            <a:r>
              <a:rPr lang="de-DE" sz="2000" b="1" dirty="0" smtClean="0"/>
              <a:t>Die Energiewendewoche findet auch 2021 wieder statt!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1685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0" y="1"/>
            <a:ext cx="12192000" cy="68632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B5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6265" y="1477117"/>
            <a:ext cx="458360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Un grand intérêt des acteurs locaux comme du grand public</a:t>
            </a:r>
          </a:p>
          <a:p>
            <a:endParaRPr lang="fr-FR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100 porteurs </a:t>
            </a:r>
            <a:r>
              <a:rPr lang="fr-FR" sz="2400" b="1" dirty="0"/>
              <a:t>d’actions </a:t>
            </a:r>
            <a:r>
              <a:rPr lang="fr-FR" sz="2400" dirty="0"/>
              <a:t>(collectivités, associations, </a:t>
            </a:r>
            <a:r>
              <a:rPr lang="fr-FR" sz="2400" dirty="0" smtClean="0"/>
              <a:t>agences</a:t>
            </a:r>
            <a:r>
              <a:rPr lang="fr-FR" sz="2400" dirty="0"/>
              <a:t> </a:t>
            </a:r>
            <a:r>
              <a:rPr lang="fr-FR" sz="2400" dirty="0" smtClean="0"/>
              <a:t>de l’énergie...)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b="1" dirty="0" smtClean="0"/>
              <a:t>83 actions </a:t>
            </a:r>
            <a:r>
              <a:rPr lang="fr-FR" sz="2400" dirty="0" smtClean="0"/>
              <a:t>proposées</a:t>
            </a:r>
            <a:r>
              <a:rPr lang="fr-FR" sz="2400" b="1" dirty="0" smtClean="0"/>
              <a:t> </a:t>
            </a:r>
            <a:r>
              <a:rPr lang="fr-FR" sz="2400" dirty="0" smtClean="0"/>
              <a:t>dans le cadre de l’évènement, dans 70 villes françaises et allemandes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Plus de </a:t>
            </a:r>
            <a:r>
              <a:rPr lang="fr-FR" sz="2400" b="1" dirty="0"/>
              <a:t>5 000 personnes </a:t>
            </a:r>
            <a:r>
              <a:rPr lang="fr-FR" sz="2400" dirty="0"/>
              <a:t>du grand public </a:t>
            </a:r>
            <a:r>
              <a:rPr lang="fr-FR" sz="2400" dirty="0" smtClean="0"/>
              <a:t>mobilisées</a:t>
            </a:r>
          </a:p>
          <a:p>
            <a:endParaRPr lang="fr-FR" sz="28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7120456" y="252541"/>
            <a:ext cx="49401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de-DE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Großes Interesse von Seiten der Öffentlichkeit und lokaler Akteure</a:t>
            </a:r>
          </a:p>
          <a:p>
            <a:pPr lvl="0" algn="r"/>
            <a:endParaRPr lang="de-DE" sz="2800" b="1" dirty="0" smtClean="0">
              <a:solidFill>
                <a:prstClr val="black"/>
              </a:solidFill>
            </a:endParaRPr>
          </a:p>
          <a:p>
            <a:pPr marL="285750" lvl="0" indent="-285750" algn="r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prstClr val="black"/>
                </a:solidFill>
              </a:rPr>
              <a:t>100 Aktionsträger</a:t>
            </a:r>
            <a:r>
              <a:rPr lang="de-DE" sz="2400" dirty="0" smtClean="0">
                <a:solidFill>
                  <a:prstClr val="black"/>
                </a:solidFill>
              </a:rPr>
              <a:t>(Gemeinden, </a:t>
            </a:r>
          </a:p>
          <a:p>
            <a:pPr lvl="0" algn="r"/>
            <a:r>
              <a:rPr lang="de-DE" sz="2400" dirty="0" smtClean="0">
                <a:solidFill>
                  <a:prstClr val="black"/>
                </a:solidFill>
              </a:rPr>
              <a:t>Vereine, Energieagenturen...)</a:t>
            </a:r>
            <a:endParaRPr lang="de-DE" sz="2400" b="1" dirty="0" smtClean="0">
              <a:solidFill>
                <a:prstClr val="black"/>
              </a:solidFill>
            </a:endParaRP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prstClr val="black"/>
                </a:solidFill>
              </a:rPr>
              <a:t>   83 Aktionen </a:t>
            </a:r>
            <a:r>
              <a:rPr lang="de-DE" sz="2400" dirty="0" smtClean="0">
                <a:solidFill>
                  <a:prstClr val="black"/>
                </a:solidFill>
              </a:rPr>
              <a:t>organisiert im Rahmen des Events, in 70 deutschen und französischen Städten  </a:t>
            </a:r>
          </a:p>
          <a:p>
            <a:pPr marL="742950" lvl="1" indent="-285750" algn="r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prstClr val="black"/>
                </a:solidFill>
              </a:rPr>
              <a:t>Mehr als 5000 Personen nahmen teil</a:t>
            </a:r>
            <a:endParaRPr lang="de-DE" sz="2400" dirty="0">
              <a:solidFill>
                <a:prstClr val="black"/>
              </a:solidFill>
            </a:endParaRPr>
          </a:p>
        </p:txBody>
      </p:sp>
      <p:pic>
        <p:nvPicPr>
          <p:cNvPr id="9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80" y="1208609"/>
            <a:ext cx="3890828" cy="3541625"/>
          </a:xfrm>
          <a:prstGeom prst="rect">
            <a:avLst/>
          </a:prstGeom>
          <a:effectLst>
            <a:innerShdw blurRad="419100" dist="50800" dir="16200000">
              <a:prstClr val="black">
                <a:alpha val="56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602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0" y="5981853"/>
            <a:ext cx="12192000" cy="88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B5D050"/>
              </a:solidFill>
            </a:endParaRP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7"/>
          <a:stretch/>
        </p:blipFill>
        <p:spPr>
          <a:xfrm flipH="1">
            <a:off x="5419730" y="5469374"/>
            <a:ext cx="1352538" cy="11027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7536" y="355174"/>
            <a:ext cx="40010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err="1" smtClean="0"/>
              <a:t>Participant.e.s</a:t>
            </a:r>
            <a:r>
              <a:rPr lang="fr-FR" sz="2400" dirty="0" smtClean="0"/>
              <a:t> </a:t>
            </a:r>
            <a:r>
              <a:rPr lang="fr-FR" sz="2400" dirty="0" err="1" smtClean="0"/>
              <a:t>p</a:t>
            </a:r>
            <a:r>
              <a:rPr lang="fr-FR" sz="2400" dirty="0" err="1" smtClean="0"/>
              <a:t>longé.e.s</a:t>
            </a:r>
            <a:r>
              <a:rPr lang="fr-FR" sz="2400" dirty="0" smtClean="0"/>
              <a:t> </a:t>
            </a:r>
            <a:r>
              <a:rPr lang="fr-FR" sz="2400" dirty="0" smtClean="0"/>
              <a:t>en </a:t>
            </a:r>
            <a:r>
              <a:rPr lang="fr-FR" sz="2400" dirty="0" smtClean="0"/>
              <a:t>2050,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une </a:t>
            </a:r>
            <a:r>
              <a:rPr lang="fr-FR" sz="2400" dirty="0"/>
              <a:t>heure pour retrouver les résultats des recherches du professeur Green et sauver la planète du dérèglement climatique </a:t>
            </a:r>
            <a:r>
              <a:rPr lang="fr-FR" sz="2400" dirty="0" smtClean="0"/>
              <a:t> </a:t>
            </a:r>
            <a:endParaRPr lang="fr-FR" sz="24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La </a:t>
            </a:r>
            <a:r>
              <a:rPr lang="fr-FR" sz="2400" dirty="0"/>
              <a:t>coopération franco-allemande était centrale pour mener à bien cette mission. </a:t>
            </a:r>
          </a:p>
          <a:p>
            <a:endParaRPr lang="fr-FR" sz="3200" b="1" dirty="0" smtClean="0"/>
          </a:p>
          <a:p>
            <a:endParaRPr lang="fr-FR" sz="3200" b="1" dirty="0"/>
          </a:p>
          <a:p>
            <a:endParaRPr lang="fr-FR" sz="3200" dirty="0" smtClean="0"/>
          </a:p>
        </p:txBody>
      </p:sp>
      <p:sp>
        <p:nvSpPr>
          <p:cNvPr id="7" name="Rectangle à coins arrondis 6"/>
          <p:cNvSpPr/>
          <p:nvPr/>
        </p:nvSpPr>
        <p:spPr>
          <a:xfrm rot="265565">
            <a:off x="877855" y="5141308"/>
            <a:ext cx="3907475" cy="1132134"/>
          </a:xfrm>
          <a:prstGeom prst="wedgeRoundRectCallout">
            <a:avLst>
              <a:gd name="adj1" fmla="val 60327"/>
              <a:gd name="adj2" fmla="val 3819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Cet </a:t>
            </a:r>
            <a:r>
              <a:rPr lang="fr-FR" sz="2000" i="1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escape </a:t>
            </a:r>
            <a:r>
              <a:rPr lang="fr-FR" sz="2000" i="1" dirty="0" err="1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game</a:t>
            </a:r>
            <a:r>
              <a:rPr lang="fr-FR" sz="2000" i="1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a été joué 13 fois pendant la Semaine !</a:t>
            </a:r>
            <a:endParaRPr lang="fr-FR" sz="2000" dirty="0">
              <a:solidFill>
                <a:schemeClr val="tx1"/>
              </a:solidFill>
              <a:latin typeface="Tw Cen MT" panose="020B0602020104020603" pitchFamily="34" charset="0"/>
              <a:ea typeface="Adobe Kaiti Std R" panose="02020400000000000000" pitchFamily="18" charset="-128"/>
              <a:cs typeface="Courier New" panose="02070309020205020404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033876" y="180887"/>
            <a:ext cx="410094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4400" b="1" dirty="0">
                <a:latin typeface="Tw Cen MT" panose="020B0602020104020603" pitchFamily="34" charset="0"/>
              </a:rPr>
              <a:t>Escape </a:t>
            </a:r>
            <a:r>
              <a:rPr lang="fr-FR" sz="4400" b="1" dirty="0" smtClean="0">
                <a:latin typeface="Tw Cen MT" panose="020B0602020104020603" pitchFamily="34" charset="0"/>
              </a:rPr>
              <a:t>Game</a:t>
            </a:r>
            <a:r>
              <a:rPr lang="fr-FR" sz="4400" dirty="0" smtClean="0">
                <a:latin typeface="Tw Cen MT" panose="020B0602020104020603" pitchFamily="34" charset="0"/>
              </a:rPr>
              <a:t> </a:t>
            </a:r>
            <a:endParaRPr lang="fr-FR" sz="4400" dirty="0">
              <a:latin typeface="Tw Cen MT" panose="020B0602020104020603" pitchFamily="34" charset="0"/>
            </a:endParaRPr>
          </a:p>
          <a:p>
            <a:pPr lvl="0" algn="ctr"/>
            <a:r>
              <a:rPr lang="fr-FR" sz="3200" i="1" dirty="0">
                <a:latin typeface="Tw Cen MT" panose="020B0602020104020603" pitchFamily="34" charset="0"/>
              </a:rPr>
              <a:t>Metz </a:t>
            </a:r>
            <a:r>
              <a:rPr lang="fr-FR" sz="3200" i="1" dirty="0" smtClean="0">
                <a:latin typeface="Tw Cen MT" panose="020B0602020104020603" pitchFamily="34" charset="0"/>
              </a:rPr>
              <a:t>&amp; Worms</a:t>
            </a:r>
            <a:endParaRPr lang="fr-FR" sz="3200" dirty="0">
              <a:latin typeface="Tw Cen MT" panose="020B0602020104020603" pitchFamily="34" charset="0"/>
            </a:endParaRPr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928339" y="703682"/>
            <a:ext cx="41282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400" dirty="0" err="1" smtClean="0"/>
              <a:t>TeilnehmerInnen</a:t>
            </a:r>
            <a:r>
              <a:rPr lang="de-DE" sz="2400" dirty="0" smtClean="0"/>
              <a:t> katapultiert in das </a:t>
            </a:r>
            <a:r>
              <a:rPr lang="de-DE" sz="2400" dirty="0"/>
              <a:t>J</a:t>
            </a:r>
            <a:r>
              <a:rPr lang="de-DE" sz="2400" dirty="0" smtClean="0"/>
              <a:t>ahr 2015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400" dirty="0" smtClean="0"/>
              <a:t>eine Stunde Zeit, die Forschungsergebnisse von Professor Green zu finden, um die Erde vor der Klimakrise zu retten.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de-DE" sz="2400" dirty="0" smtClean="0"/>
              <a:t>Die deutsch-französische Zusammenarbeit war essentiell, um die Mission zu erledigen.</a:t>
            </a:r>
            <a:endParaRPr lang="de-DE" sz="2400" dirty="0"/>
          </a:p>
        </p:txBody>
      </p:sp>
      <p:sp>
        <p:nvSpPr>
          <p:cNvPr id="9" name="Rectangle à coins arrondis 8"/>
          <p:cNvSpPr/>
          <p:nvPr/>
        </p:nvSpPr>
        <p:spPr>
          <a:xfrm rot="21334435" flipH="1">
            <a:off x="7383369" y="5069537"/>
            <a:ext cx="3907475" cy="1132134"/>
          </a:xfrm>
          <a:prstGeom prst="wedgeRoundRectCallout">
            <a:avLst>
              <a:gd name="adj1" fmla="val 60327"/>
              <a:gd name="adj2" fmla="val 3819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13 Mal gespielt während der </a:t>
            </a:r>
            <a:r>
              <a:rPr lang="de-DE" sz="2000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E</a:t>
            </a:r>
            <a:r>
              <a:rPr lang="de-DE" sz="2000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nergiewendewoche! </a:t>
            </a:r>
            <a:endParaRPr lang="de-DE" sz="2000" dirty="0">
              <a:solidFill>
                <a:schemeClr val="tx1"/>
              </a:solidFill>
              <a:latin typeface="Tw Cen MT" panose="020B0602020104020603" pitchFamily="34" charset="0"/>
              <a:ea typeface="Adobe Kaiti Std R" panose="02020400000000000000" pitchFamily="18" charset="-128"/>
              <a:cs typeface="Courier New" panose="02070309020205020404" pitchFamily="49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337" y="1642182"/>
            <a:ext cx="4010025" cy="35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0" y="5981853"/>
            <a:ext cx="12192000" cy="8813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B5D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85281" y="502766"/>
            <a:ext cx="86118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 smtClean="0">
                <a:latin typeface="Tw Cen MT" panose="020B0602020104020603" pitchFamily="34" charset="0"/>
              </a:rPr>
              <a:t>Château-Thierry</a:t>
            </a:r>
            <a:endParaRPr lang="fr-FR" sz="3200" i="1" dirty="0" smtClean="0">
              <a:latin typeface="Tw Cen MT" panose="020B0602020104020603" pitchFamily="34" charset="0"/>
            </a:endParaRPr>
          </a:p>
          <a:p>
            <a:pPr lvl="0"/>
            <a:endParaRPr lang="fr-FR" sz="2000" dirty="0" smtClean="0"/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7"/>
          <a:stretch/>
        </p:blipFill>
        <p:spPr>
          <a:xfrm>
            <a:off x="4918125" y="5284851"/>
            <a:ext cx="1272389" cy="1102736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 rot="21284739" flipH="1">
            <a:off x="1403928" y="4558306"/>
            <a:ext cx="3447438" cy="1132134"/>
          </a:xfrm>
          <a:prstGeom prst="wedgeRoundRectCallout">
            <a:avLst>
              <a:gd name="adj1" fmla="val -40907"/>
              <a:gd name="adj2" fmla="val 7234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Le tout en compagnie d’intervenants allemands.</a:t>
            </a:r>
            <a:endParaRPr lang="fr-FR" sz="2000" dirty="0">
              <a:solidFill>
                <a:schemeClr val="tx1"/>
              </a:solidFill>
              <a:latin typeface="Tw Cen MT" panose="020B0602020104020603" pitchFamily="34" charset="0"/>
              <a:ea typeface="Adobe Kaiti Std R" panose="02020400000000000000" pitchFamily="18" charset="-128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011" y="1127572"/>
            <a:ext cx="27506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b="1" dirty="0" smtClean="0"/>
              <a:t>projection-débat</a:t>
            </a:r>
            <a:r>
              <a:rPr lang="fr-FR" sz="2200" dirty="0" smtClean="0"/>
              <a:t> </a:t>
            </a:r>
            <a:r>
              <a:rPr lang="fr-FR" sz="2200" dirty="0"/>
              <a:t>du documentaire « Grande-Synthe », en présence de sa réalisatrice </a:t>
            </a:r>
            <a:endParaRPr lang="fr-FR" sz="22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200" b="1" dirty="0" smtClean="0"/>
              <a:t>tour </a:t>
            </a:r>
            <a:r>
              <a:rPr lang="fr-FR" sz="2200" b="1" dirty="0"/>
              <a:t>à vélo </a:t>
            </a:r>
            <a:r>
              <a:rPr lang="fr-FR" sz="2200" dirty="0"/>
              <a:t>des initiatives écologiques </a:t>
            </a:r>
            <a:r>
              <a:rPr lang="fr-FR" sz="2200" dirty="0" smtClean="0"/>
              <a:t>locales</a:t>
            </a:r>
            <a:endParaRPr lang="fr-FR" sz="2200" dirty="0"/>
          </a:p>
        </p:txBody>
      </p:sp>
      <p:sp>
        <p:nvSpPr>
          <p:cNvPr id="9" name="Rectangle à coins arrondis 8"/>
          <p:cNvSpPr/>
          <p:nvPr/>
        </p:nvSpPr>
        <p:spPr>
          <a:xfrm rot="315261">
            <a:off x="6731035" y="4694243"/>
            <a:ext cx="3447438" cy="1132134"/>
          </a:xfrm>
          <a:prstGeom prst="wedgeRoundRectCallout">
            <a:avLst>
              <a:gd name="adj1" fmla="val -40907"/>
              <a:gd name="adj2" fmla="val 7234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Deutsche </a:t>
            </a:r>
            <a:r>
              <a:rPr lang="fr-FR" sz="2000" dirty="0" err="1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Redner</a:t>
            </a:r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begleiteten</a:t>
            </a:r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das</a:t>
            </a:r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 Event</a:t>
            </a:r>
            <a:r>
              <a:rPr lang="fr-FR" sz="2000" dirty="0" smtClean="0">
                <a:solidFill>
                  <a:schemeClr val="tx1"/>
                </a:solidFill>
                <a:latin typeface="Tw Cen MT" panose="020B0602020104020603" pitchFamily="34" charset="0"/>
                <a:ea typeface="Adobe Kaiti Std R" panose="02020400000000000000" pitchFamily="18" charset="-128"/>
                <a:cs typeface="Courier New" panose="02070309020205020404" pitchFamily="49" charset="0"/>
              </a:rPr>
              <a:t>.</a:t>
            </a:r>
            <a:endParaRPr lang="fr-FR" sz="2000" dirty="0">
              <a:solidFill>
                <a:schemeClr val="tx1"/>
              </a:solidFill>
              <a:latin typeface="Tw Cen MT" panose="020B0602020104020603" pitchFamily="34" charset="0"/>
              <a:ea typeface="Adobe Kaiti Std R" panose="02020400000000000000" pitchFamily="18" charset="-128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37208" y="1303686"/>
            <a:ext cx="35368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200" dirty="0" smtClean="0"/>
              <a:t>Film-Debatte zur Dokumentation « Grande-</a:t>
            </a:r>
            <a:r>
              <a:rPr lang="de-DE" sz="2200" dirty="0" err="1" smtClean="0"/>
              <a:t>Synthe</a:t>
            </a:r>
            <a:r>
              <a:rPr lang="de-DE" sz="2200" dirty="0" smtClean="0"/>
              <a:t> », deren Regisseurin ebenfalls anwesend war. </a:t>
            </a:r>
          </a:p>
          <a:p>
            <a:pPr marL="342900" lvl="0" indent="-342900" algn="r">
              <a:buFont typeface="Arial" panose="020B0604020202020204" pitchFamily="34" charset="0"/>
              <a:buChar char="•"/>
            </a:pPr>
            <a:r>
              <a:rPr lang="de-DE" sz="2200" dirty="0" smtClean="0"/>
              <a:t>Rad-Rundfahrt der lokalen ökologischen Initiativen</a:t>
            </a:r>
            <a:endParaRPr lang="fr-FR" sz="2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700" y="1281113"/>
            <a:ext cx="4191000" cy="37502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92728" y="655915"/>
            <a:ext cx="2581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Film - </a:t>
            </a:r>
            <a:r>
              <a:rPr lang="fr-FR" sz="3200" b="1" dirty="0" err="1">
                <a:solidFill>
                  <a:prstClr val="black"/>
                </a:solidFill>
                <a:latin typeface="Tw Cen MT" panose="020B0602020104020603" pitchFamily="34" charset="0"/>
              </a:rPr>
              <a:t>Debatte</a:t>
            </a:r>
            <a:endParaRPr lang="fr-FR" sz="3200" i="1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011" y="612954"/>
            <a:ext cx="2962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Projection-débat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65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2340</TotalTime>
  <Words>1140</Words>
  <Application>Microsoft Office PowerPoint</Application>
  <PresentationFormat>Grand écran</PresentationFormat>
  <Paragraphs>182</Paragraphs>
  <Slides>15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Adobe Kaiti Std R</vt:lpstr>
      <vt:lpstr>Arial</vt:lpstr>
      <vt:lpstr>Calibri</vt:lpstr>
      <vt:lpstr>Calibri Light</vt:lpstr>
      <vt:lpstr>Courier New</vt:lpstr>
      <vt:lpstr>Tw Cen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pays 100 porteurs d’actions 5000 citoyen·ne·s</dc:title>
  <dc:creator>Floriane Cappelletti</dc:creator>
  <cp:lastModifiedBy>Laura Klement</cp:lastModifiedBy>
  <cp:revision>176</cp:revision>
  <dcterms:created xsi:type="dcterms:W3CDTF">2019-02-27T07:41:12Z</dcterms:created>
  <dcterms:modified xsi:type="dcterms:W3CDTF">2020-08-31T12:46:25Z</dcterms:modified>
</cp:coreProperties>
</file>